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24" r:id="rId2"/>
    <p:sldId id="325" r:id="rId3"/>
    <p:sldId id="326" r:id="rId4"/>
    <p:sldId id="327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8" r:id="rId21"/>
    <p:sldId id="282" r:id="rId22"/>
    <p:sldId id="279" r:id="rId23"/>
    <p:sldId id="280" r:id="rId24"/>
    <p:sldId id="281" r:id="rId25"/>
    <p:sldId id="272" r:id="rId26"/>
    <p:sldId id="273" r:id="rId27"/>
    <p:sldId id="274" r:id="rId28"/>
    <p:sldId id="275" r:id="rId29"/>
    <p:sldId id="276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19"/>
  </p:normalViewPr>
  <p:slideViewPr>
    <p:cSldViewPr snapToGrid="0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3B641-1A5B-4340-6945-B8E4FE63E6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DAE7A4-D1A7-7E16-80FF-E417CBD02F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7" indent="0" algn="ctr">
              <a:buNone/>
              <a:defRPr sz="2000"/>
            </a:lvl2pPr>
            <a:lvl3pPr marL="914434" indent="0" algn="ctr">
              <a:buNone/>
              <a:defRPr sz="1801"/>
            </a:lvl3pPr>
            <a:lvl4pPr marL="1371651" indent="0" algn="ctr">
              <a:buNone/>
              <a:defRPr sz="1600"/>
            </a:lvl4pPr>
            <a:lvl5pPr marL="1828869" indent="0" algn="ctr">
              <a:buNone/>
              <a:defRPr sz="1600"/>
            </a:lvl5pPr>
            <a:lvl6pPr marL="2286086" indent="0" algn="ctr">
              <a:buNone/>
              <a:defRPr sz="1600"/>
            </a:lvl6pPr>
            <a:lvl7pPr marL="2743304" indent="0" algn="ctr">
              <a:buNone/>
              <a:defRPr sz="1600"/>
            </a:lvl7pPr>
            <a:lvl8pPr marL="3200520" indent="0" algn="ctr">
              <a:buNone/>
              <a:defRPr sz="1600"/>
            </a:lvl8pPr>
            <a:lvl9pPr marL="3657737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1CB26-6976-9487-617F-34C667558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51E8C-65BD-E641-89B4-9D6A45AE266C}" type="datetimeFigureOut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31C18-1B83-0EE7-152A-1C6B45441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8AD7A-6AEA-B824-1B7F-B80957404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CC2B-5BD2-5C49-9FF4-3C19939BC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72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53709-4126-AB17-77FA-8487EEB19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95076-561A-1166-AE89-034A910A1E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CA51B-F10D-FE15-B47C-5EE8254F7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51E8C-65BD-E641-89B4-9D6A45AE266C}" type="datetimeFigureOut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7A07A-1EBE-F17D-FFEC-EABD6EEBB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6BF52-1563-F0D0-F03B-8FDD73478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CC2B-5BD2-5C49-9FF4-3C19939BC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087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302EF1-DF9F-C03E-FD12-CE4BF6E562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C0F878-7781-FAEB-A3F2-09CF4CEEC0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406CF-3E98-49F5-23F5-238265DC3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51E8C-65BD-E641-89B4-9D6A45AE266C}" type="datetimeFigureOut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A7148-7591-6F04-7F53-46A5CD7E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4F1DC-BF7E-4FA8-AF44-399CD6D72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CC2B-5BD2-5C49-9FF4-3C19939BC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17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B4AE1-F60C-F396-44E4-40F093CD5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19855-E076-EAD4-BA42-02C172657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DFD41-E90E-B6C8-D535-B78C86B7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51E8C-65BD-E641-89B4-9D6A45AE266C}" type="datetimeFigureOut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F60C0-ED66-D361-6800-1F273626D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FF6F3-9CF4-CC45-105D-0F02929DD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CC2B-5BD2-5C49-9FF4-3C19939BC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35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DBE6-F43A-9816-9190-C189548C3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4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32DC10-8AF3-35FD-9660-77BD3E4E5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6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34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5022D-5F1E-FF63-A123-E26D40C89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51E8C-65BD-E641-89B4-9D6A45AE266C}" type="datetimeFigureOut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32CD7-8A3A-C20D-7377-368040D71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49A6F-B7A2-B891-C72C-9DE3EF85A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CC2B-5BD2-5C49-9FF4-3C19939BC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438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2E9BD-CF86-1008-153C-68F12D248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5EE65-A815-34E4-DFE4-E91887E463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54E69D-1885-FB99-A716-98E45305A9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FFA2DE-244D-CF97-3FFD-8C5DB5229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51E8C-65BD-E641-89B4-9D6A45AE266C}" type="datetimeFigureOut">
              <a:rPr lang="en-US" smtClean="0"/>
              <a:t>12/5/22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D7FC7-0AEB-BE3D-BD11-A55D0641B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B3AE73-A92F-5081-A1B9-729B8835B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CC2B-5BD2-5C49-9FF4-3C19939BC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12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0368F-40DF-88A9-8F74-1B9EE176E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8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CAC01F-A1BE-AD62-15D4-94CF28CB9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7" indent="0">
              <a:buNone/>
              <a:defRPr sz="2000" b="1"/>
            </a:lvl2pPr>
            <a:lvl3pPr marL="914434" indent="0">
              <a:buNone/>
              <a:defRPr sz="1801" b="1"/>
            </a:lvl3pPr>
            <a:lvl4pPr marL="1371651" indent="0">
              <a:buNone/>
              <a:defRPr sz="1600" b="1"/>
            </a:lvl4pPr>
            <a:lvl5pPr marL="1828869" indent="0">
              <a:buNone/>
              <a:defRPr sz="1600" b="1"/>
            </a:lvl5pPr>
            <a:lvl6pPr marL="2286086" indent="0">
              <a:buNone/>
              <a:defRPr sz="1600" b="1"/>
            </a:lvl6pPr>
            <a:lvl7pPr marL="2743304" indent="0">
              <a:buNone/>
              <a:defRPr sz="1600" b="1"/>
            </a:lvl7pPr>
            <a:lvl8pPr marL="3200520" indent="0">
              <a:buNone/>
              <a:defRPr sz="1600" b="1"/>
            </a:lvl8pPr>
            <a:lvl9pPr marL="3657737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AA3354-2FCA-CC4D-DCFB-92F06304AB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9EE4C5-F7FC-828E-6F29-35B8B3D436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7" indent="0">
              <a:buNone/>
              <a:defRPr sz="2000" b="1"/>
            </a:lvl2pPr>
            <a:lvl3pPr marL="914434" indent="0">
              <a:buNone/>
              <a:defRPr sz="1801" b="1"/>
            </a:lvl3pPr>
            <a:lvl4pPr marL="1371651" indent="0">
              <a:buNone/>
              <a:defRPr sz="1600" b="1"/>
            </a:lvl4pPr>
            <a:lvl5pPr marL="1828869" indent="0">
              <a:buNone/>
              <a:defRPr sz="1600" b="1"/>
            </a:lvl5pPr>
            <a:lvl6pPr marL="2286086" indent="0">
              <a:buNone/>
              <a:defRPr sz="1600" b="1"/>
            </a:lvl6pPr>
            <a:lvl7pPr marL="2743304" indent="0">
              <a:buNone/>
              <a:defRPr sz="1600" b="1"/>
            </a:lvl7pPr>
            <a:lvl8pPr marL="3200520" indent="0">
              <a:buNone/>
              <a:defRPr sz="1600" b="1"/>
            </a:lvl8pPr>
            <a:lvl9pPr marL="3657737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ED6A8B-40DF-E02F-8FBB-25A16FBB05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BCCA3F-E71A-E4CC-B793-6BD4ECCCC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51E8C-65BD-E641-89B4-9D6A45AE266C}" type="datetimeFigureOut">
              <a:rPr lang="en-US" smtClean="0"/>
              <a:t>12/5/22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4FB68D-9136-8CD3-E20C-B615F18EB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33A910-0DF0-C7CB-3A65-7D3CE55A1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CC2B-5BD2-5C49-9FF4-3C19939BC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76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4FDDF-C4F5-B520-B011-FECD1498B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0AEB87-7FD5-AA64-85A1-4A07C4958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51E8C-65BD-E641-89B4-9D6A45AE266C}" type="datetimeFigureOut">
              <a:rPr lang="en-US" smtClean="0"/>
              <a:t>12/5/22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26BB6A-2700-49FD-8C2F-E27CD1FDE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385F01-AB0D-0EB6-0C60-6EEBD28AD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CC2B-5BD2-5C49-9FF4-3C19939BC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369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E61E12-80DB-4B89-89B1-F75BAD32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51E8C-65BD-E641-89B4-9D6A45AE266C}" type="datetimeFigureOut">
              <a:rPr lang="en-US" smtClean="0"/>
              <a:t>12/5/22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9BC210-4D8D-DCC7-12FE-4742AA7B7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9FB04-E303-6B97-7FF1-15A39ABF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CC2B-5BD2-5C49-9FF4-3C19939BC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999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C60E1-0388-4B79-392A-1AA4281F0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06114-4153-D731-08E2-5596E7A2C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0" y="987428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15A1A8-8024-3889-DC1B-2CCB8575DB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7" indent="0">
              <a:buNone/>
              <a:defRPr sz="1401"/>
            </a:lvl2pPr>
            <a:lvl3pPr marL="914434" indent="0">
              <a:buNone/>
              <a:defRPr sz="1200"/>
            </a:lvl3pPr>
            <a:lvl4pPr marL="1371651" indent="0">
              <a:buNone/>
              <a:defRPr sz="1001"/>
            </a:lvl4pPr>
            <a:lvl5pPr marL="1828869" indent="0">
              <a:buNone/>
              <a:defRPr sz="1001"/>
            </a:lvl5pPr>
            <a:lvl6pPr marL="2286086" indent="0">
              <a:buNone/>
              <a:defRPr sz="1001"/>
            </a:lvl6pPr>
            <a:lvl7pPr marL="2743304" indent="0">
              <a:buNone/>
              <a:defRPr sz="1001"/>
            </a:lvl7pPr>
            <a:lvl8pPr marL="3200520" indent="0">
              <a:buNone/>
              <a:defRPr sz="1001"/>
            </a:lvl8pPr>
            <a:lvl9pPr marL="3657737" indent="0">
              <a:buNone/>
              <a:defRPr sz="100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63FD5E-7357-7A90-EFAE-36F494BDB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51E8C-65BD-E641-89B4-9D6A45AE266C}" type="datetimeFigureOut">
              <a:rPr lang="en-US" smtClean="0"/>
              <a:t>12/5/22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7CFA5A-2163-294C-D775-C3E2313AF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99CE01-CA2B-CBEB-B865-F3FEED805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CC2B-5BD2-5C49-9FF4-3C19939BC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505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44567-43E9-17FE-1A03-FE89FA7DA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F064D6-2D62-7F40-D065-8AFF8785B2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90" y="987428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7" indent="0">
              <a:buNone/>
              <a:defRPr sz="2800"/>
            </a:lvl2pPr>
            <a:lvl3pPr marL="914434" indent="0">
              <a:buNone/>
              <a:defRPr sz="2400"/>
            </a:lvl3pPr>
            <a:lvl4pPr marL="1371651" indent="0">
              <a:buNone/>
              <a:defRPr sz="2000"/>
            </a:lvl4pPr>
            <a:lvl5pPr marL="1828869" indent="0">
              <a:buNone/>
              <a:defRPr sz="2000"/>
            </a:lvl5pPr>
            <a:lvl6pPr marL="2286086" indent="0">
              <a:buNone/>
              <a:defRPr sz="2000"/>
            </a:lvl6pPr>
            <a:lvl7pPr marL="2743304" indent="0">
              <a:buNone/>
              <a:defRPr sz="2000"/>
            </a:lvl7pPr>
            <a:lvl8pPr marL="3200520" indent="0">
              <a:buNone/>
              <a:defRPr sz="2000"/>
            </a:lvl8pPr>
            <a:lvl9pPr marL="3657737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146B6A-8F61-307B-2E2A-47ECDC55C8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7" indent="0">
              <a:buNone/>
              <a:defRPr sz="1401"/>
            </a:lvl2pPr>
            <a:lvl3pPr marL="914434" indent="0">
              <a:buNone/>
              <a:defRPr sz="1200"/>
            </a:lvl3pPr>
            <a:lvl4pPr marL="1371651" indent="0">
              <a:buNone/>
              <a:defRPr sz="1001"/>
            </a:lvl4pPr>
            <a:lvl5pPr marL="1828869" indent="0">
              <a:buNone/>
              <a:defRPr sz="1001"/>
            </a:lvl5pPr>
            <a:lvl6pPr marL="2286086" indent="0">
              <a:buNone/>
              <a:defRPr sz="1001"/>
            </a:lvl6pPr>
            <a:lvl7pPr marL="2743304" indent="0">
              <a:buNone/>
              <a:defRPr sz="1001"/>
            </a:lvl7pPr>
            <a:lvl8pPr marL="3200520" indent="0">
              <a:buNone/>
              <a:defRPr sz="1001"/>
            </a:lvl8pPr>
            <a:lvl9pPr marL="3657737" indent="0">
              <a:buNone/>
              <a:defRPr sz="100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D61CFD-1CC9-73B5-13A3-BBD499946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51E8C-65BD-E641-89B4-9D6A45AE266C}" type="datetimeFigureOut">
              <a:rPr lang="en-US" smtClean="0"/>
              <a:t>12/5/22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EA0589-5471-4E20-5C0D-4256E084D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2FD66E-AEBE-9504-9714-6B975E300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5CC2B-5BD2-5C49-9FF4-3C19939BC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418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8E07D9-B3D2-A553-5330-2B94D4345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A72497-CD7A-82FD-8D62-BF206AEEB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E985D-21CA-AFF5-BD55-7B837912BF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151E8C-65BD-E641-89B4-9D6A45AE266C}" type="datetimeFigureOut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D82E0A-E87A-31C4-0448-77EFBA327F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97EBC-1322-57E6-AC51-E636F334D5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5CC2B-5BD2-5C49-9FF4-3C19939BC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808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3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9" indent="-228609" algn="l" defTabSz="914434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26" indent="-228609" algn="l" defTabSz="9144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43" indent="-228609" algn="l" defTabSz="9144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61" indent="-228609" algn="l" defTabSz="9144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78" indent="-228609" algn="l" defTabSz="9144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95" indent="-228609" algn="l" defTabSz="9144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912" indent="-228609" algn="l" defTabSz="9144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129" indent="-228609" algn="l" defTabSz="9144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347" indent="-228609" algn="l" defTabSz="9144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3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7" algn="l" defTabSz="91443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34" algn="l" defTabSz="91443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51" algn="l" defTabSz="91443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69" algn="l" defTabSz="91443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86" algn="l" defTabSz="91443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304" algn="l" defTabSz="91443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520" algn="l" defTabSz="91443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737" algn="l" defTabSz="914434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0D3A73-9156-0205-8FD9-7F5825ADF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DBMS Project Report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8C8C9-FF09-8841-879B-5434CBB09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Movie Database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Rohan C</a:t>
            </a:r>
          </a:p>
          <a:p>
            <a:pPr marL="0" indent="0">
              <a:buNone/>
            </a:pPr>
            <a:r>
              <a:rPr lang="en-US" sz="2200" dirty="0"/>
              <a:t>‘F’ </a:t>
            </a:r>
            <a:r>
              <a:rPr lang="en-US" sz="2200"/>
              <a:t>- Section</a:t>
            </a:r>
          </a:p>
          <a:p>
            <a:pPr marL="0" indent="0">
              <a:buNone/>
            </a:pPr>
            <a:r>
              <a:rPr lang="en-US" sz="2200" dirty="0"/>
              <a:t>PES1UG20CS345</a:t>
            </a:r>
          </a:p>
        </p:txBody>
      </p:sp>
      <p:pic>
        <p:nvPicPr>
          <p:cNvPr id="5" name="Picture 4" descr="Film reel and slate">
            <a:extLst>
              <a:ext uri="{FF2B5EF4-FFF2-40B4-BE49-F238E27FC236}">
                <a16:creationId xmlns:a16="http://schemas.microsoft.com/office/drawing/2014/main" id="{B995E4BC-9C7C-51B4-44B8-C364590182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96" r="26350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22261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AFBCFB-ACF4-B656-DC4B-BD304A0E3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8"/>
            <a:ext cx="11210926" cy="744836"/>
          </a:xfrm>
        </p:spPr>
        <p:txBody>
          <a:bodyPr vert="horz" lIns="91440" tIns="45721" rIns="91440" bIns="45721" rtlCol="0" anchor="ctr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DDL statements – Building the Database</a:t>
            </a:r>
          </a:p>
        </p:txBody>
      </p:sp>
      <p:pic>
        <p:nvPicPr>
          <p:cNvPr id="7" name="Content Placeholder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A1158EE-FDFD-3F83-478F-E4388A12EF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631876"/>
            <a:ext cx="10905066" cy="248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61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AFBCFB-ACF4-B656-DC4B-BD304A0E3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8"/>
            <a:ext cx="11210926" cy="744836"/>
          </a:xfrm>
        </p:spPr>
        <p:txBody>
          <a:bodyPr vert="horz" lIns="91440" tIns="45721" rIns="91440" bIns="45721" rtlCol="0" anchor="ctr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DDL statements – Building the Database</a:t>
            </a:r>
          </a:p>
        </p:txBody>
      </p:sp>
      <p:pic>
        <p:nvPicPr>
          <p:cNvPr id="7" name="Content Placeholder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CA9627A-16F9-6F94-F785-A1438ABFD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563720"/>
            <a:ext cx="10905066" cy="26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3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AFBCFB-ACF4-B656-DC4B-BD304A0E3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8"/>
            <a:ext cx="11210926" cy="744836"/>
          </a:xfrm>
        </p:spPr>
        <p:txBody>
          <a:bodyPr vert="horz" lIns="91440" tIns="45721" rIns="91440" bIns="45721" rtlCol="0" anchor="ctr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DDL statements – Building the Database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4CDFAA40-DC14-DF37-D65E-BF47B53B9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700032"/>
            <a:ext cx="10905066" cy="234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86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AFBCFB-ACF4-B656-DC4B-BD304A0E3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8"/>
            <a:ext cx="11210926" cy="744836"/>
          </a:xfrm>
        </p:spPr>
        <p:txBody>
          <a:bodyPr vert="horz" lIns="91440" tIns="45721" rIns="91440" bIns="45721" rtlCol="0" anchor="ctr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DDL statements – Building the Database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1C0D18F7-731F-0BCB-E614-E77AD3D21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386512"/>
            <a:ext cx="10905066" cy="297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12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AFBCFB-ACF4-B656-DC4B-BD304A0E3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8"/>
            <a:ext cx="11210926" cy="744836"/>
          </a:xfrm>
        </p:spPr>
        <p:txBody>
          <a:bodyPr vert="horz" lIns="91440" tIns="45721" rIns="91440" bIns="45721" rtlCol="0" anchor="ctr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DDL statements – Building the Database</a:t>
            </a:r>
          </a:p>
        </p:txBody>
      </p:sp>
      <p:pic>
        <p:nvPicPr>
          <p:cNvPr id="7" name="Content Placeholder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82F1649-4052-4FD1-E98E-B1B7FBB77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754559"/>
            <a:ext cx="10905066" cy="223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224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AFBCFB-ACF4-B656-DC4B-BD304A0E3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8"/>
            <a:ext cx="11210926" cy="744836"/>
          </a:xfrm>
        </p:spPr>
        <p:txBody>
          <a:bodyPr vert="horz" lIns="91440" tIns="45721" rIns="91440" bIns="45721" rtlCol="0" anchor="ctr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DDL statements – Building the Database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711BE5A9-5D10-9406-1220-9EB0DBAC21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441038"/>
            <a:ext cx="10905066" cy="286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367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AFBCFB-ACF4-B656-DC4B-BD304A0E3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8"/>
            <a:ext cx="11210926" cy="744836"/>
          </a:xfrm>
        </p:spPr>
        <p:txBody>
          <a:bodyPr vert="horz" lIns="91440" tIns="45721" rIns="91440" bIns="45721" rtlCol="0" anchor="ctr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DDL statements – Building the Database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60039277-A5DA-DBBC-F9D9-AC02FDBD5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727297"/>
            <a:ext cx="10905066" cy="22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186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AFBCFB-ACF4-B656-DC4B-BD304A0E3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8"/>
            <a:ext cx="11210926" cy="744836"/>
          </a:xfrm>
        </p:spPr>
        <p:txBody>
          <a:bodyPr vert="horz" lIns="91440" tIns="45721" rIns="91440" bIns="45721" rtlCol="0" anchor="ctr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DDL statements – Building the Database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F77F31C7-CAA6-AEB7-496B-44E62FB07B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713664"/>
            <a:ext cx="10905066" cy="231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160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AFBCFB-ACF4-B656-DC4B-BD304A0E3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8"/>
            <a:ext cx="11210926" cy="744836"/>
          </a:xfrm>
        </p:spPr>
        <p:txBody>
          <a:bodyPr vert="horz" lIns="91440" tIns="45721" rIns="91440" bIns="45721" rtlCol="0" anchor="ctr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DDL statements – Building the Database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5733AFC4-0650-78C1-B3B6-08EB252739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754559"/>
            <a:ext cx="10905066" cy="223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232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AFBCFB-ACF4-B656-DC4B-BD304A0E3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8"/>
            <a:ext cx="11210926" cy="744836"/>
          </a:xfrm>
        </p:spPr>
        <p:txBody>
          <a:bodyPr vert="horz" lIns="91440" tIns="45721" rIns="91440" bIns="45721" rtlCol="0" anchor="ctr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DDL statements – Building the Database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8B0E5CEB-82B8-2440-3D23-621752A039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072992"/>
            <a:ext cx="10905066" cy="359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72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71F97-3BE8-D4EF-E685-DC0B26711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Short Description and Scope of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BE0B2-95E7-B43C-8F9D-35453FF9F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Creating a Movie Database which is able to store and quickly retrieve information.</a:t>
            </a:r>
          </a:p>
          <a:p>
            <a:pPr marL="0" indent="0">
              <a:buNone/>
            </a:pPr>
            <a:r>
              <a:rPr lang="en-US" dirty="0"/>
              <a:t>Querying this database can give all </a:t>
            </a:r>
            <a:r>
              <a:rPr lang="en-US" dirty="0" err="1"/>
              <a:t>relavent</a:t>
            </a:r>
            <a:r>
              <a:rPr lang="en-US" dirty="0"/>
              <a:t> information regards to any title.</a:t>
            </a:r>
          </a:p>
          <a:p>
            <a:pPr marL="0" indent="0">
              <a:buNone/>
            </a:pPr>
            <a:r>
              <a:rPr lang="en-US" dirty="0"/>
              <a:t>This Database consists of 11 Tables, whose description is as below</a:t>
            </a:r>
          </a:p>
          <a:p>
            <a:pPr marL="0" indent="0">
              <a:buNone/>
            </a:pPr>
            <a:r>
              <a:rPr lang="en-US" dirty="0"/>
              <a:t>Titles – This table consists of all titles names along with their types - (</a:t>
            </a:r>
            <a:r>
              <a:rPr lang="en-US" dirty="0" err="1"/>
              <a:t>tvSeries</a:t>
            </a:r>
            <a:r>
              <a:rPr lang="en-US" dirty="0"/>
              <a:t>, Movie, </a:t>
            </a:r>
            <a:r>
              <a:rPr lang="en-US" dirty="0" err="1"/>
              <a:t>etc</a:t>
            </a:r>
            <a:r>
              <a:rPr lang="en-US" dirty="0"/>
              <a:t>) with their start/end years and runtime. They are uniquely identified by their ‘</a:t>
            </a:r>
            <a:r>
              <a:rPr lang="en-US" dirty="0" err="1"/>
              <a:t>title_id</a:t>
            </a:r>
            <a:r>
              <a:rPr lang="en-US" dirty="0"/>
              <a:t>’.</a:t>
            </a:r>
          </a:p>
          <a:p>
            <a:pPr marL="0" indent="0">
              <a:buNone/>
            </a:pPr>
            <a:r>
              <a:rPr lang="en-US" dirty="0"/>
              <a:t>Names – This table consists of names of all the cast and crew who have worked on a particular project. It also consists of their birth and death years. They are uniquely identified by their ‘</a:t>
            </a:r>
            <a:r>
              <a:rPr lang="en-US" dirty="0" err="1"/>
              <a:t>name_id</a:t>
            </a:r>
            <a:r>
              <a:rPr lang="en-US" dirty="0"/>
              <a:t>’.</a:t>
            </a:r>
          </a:p>
        </p:txBody>
      </p:sp>
    </p:spTree>
    <p:extLst>
      <p:ext uri="{BB962C8B-B14F-4D97-AF65-F5344CB8AC3E}">
        <p14:creationId xmlns:p14="http://schemas.microsoft.com/office/powerpoint/2010/main" val="2300969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814B50-400F-886E-2B4C-9C9CA1502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8"/>
            <a:ext cx="11210926" cy="744836"/>
          </a:xfrm>
        </p:spPr>
        <p:txBody>
          <a:bodyPr vert="horz" lIns="91440" tIns="45721" rIns="91440" bIns="45721" rtlCol="0" anchor="ctr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DDL Statements – Building The Database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022F0A32-9514-B4EB-B313-77DD19C39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7262" y="1675230"/>
            <a:ext cx="791747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194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EA0880-6830-E319-418E-188AAE9C5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8"/>
            <a:ext cx="11210926" cy="744836"/>
          </a:xfrm>
        </p:spPr>
        <p:txBody>
          <a:bodyPr vert="horz" lIns="91440" tIns="45721" rIns="91440" bIns="45721" rtlCol="0" anchor="ctr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DDL Statements – Building The Database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62CC339A-9547-FC96-02E6-F7EC1D5E7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718576"/>
            <a:ext cx="10905066" cy="430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83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EA0880-6830-E319-418E-188AAE9C5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8"/>
            <a:ext cx="11210926" cy="744836"/>
          </a:xfrm>
        </p:spPr>
        <p:txBody>
          <a:bodyPr vert="horz" lIns="91440" tIns="45721" rIns="91440" bIns="45721" rtlCol="0" anchor="ctr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DDL Statements – Building The Database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CE401D1-8126-80A6-2390-B5F0F88117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4198" y="1675230"/>
            <a:ext cx="720360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595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EA0880-6830-E319-418E-188AAE9C5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8"/>
            <a:ext cx="11210926" cy="744836"/>
          </a:xfrm>
        </p:spPr>
        <p:txBody>
          <a:bodyPr vert="horz" lIns="91440" tIns="45721" rIns="91440" bIns="45721" rtlCol="0" anchor="ctr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DDL Statements – Building The Database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A0AA9C8-E7D0-6CFB-0ED4-505A5D1FC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182046"/>
            <a:ext cx="10905066" cy="338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750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EA0880-6830-E319-418E-188AAE9C5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8"/>
            <a:ext cx="11210926" cy="744836"/>
          </a:xfrm>
        </p:spPr>
        <p:txBody>
          <a:bodyPr vert="horz" lIns="91440" tIns="45721" rIns="91440" bIns="45721" rtlCol="0" anchor="ctr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DDL Statements – Building The Database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A95094C8-5CF1-F55F-6BE6-A3FBDE4FB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3666" y="1675230"/>
            <a:ext cx="874467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64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0293F-D18A-A520-C2CA-882A796DC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8"/>
            <a:ext cx="11210926" cy="744836"/>
          </a:xfrm>
        </p:spPr>
        <p:txBody>
          <a:bodyPr vert="horz" lIns="91440" tIns="45721" rIns="91440" bIns="45721" rtlCol="0" anchor="ctr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Populating the Database</a:t>
            </a:r>
          </a:p>
        </p:txBody>
      </p:sp>
      <p:pic>
        <p:nvPicPr>
          <p:cNvPr id="4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5292E30-948C-F1B2-6939-BB2A50DD2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977573"/>
            <a:ext cx="10905066" cy="378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78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0293F-D18A-A520-C2CA-882A796DC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8"/>
            <a:ext cx="11210926" cy="744836"/>
          </a:xfrm>
        </p:spPr>
        <p:txBody>
          <a:bodyPr vert="horz" lIns="91440" tIns="45721" rIns="91440" bIns="45721" rtlCol="0" anchor="ctr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Populating the Database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7108F6A8-70AE-E275-EC35-396FF5BD46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977573"/>
            <a:ext cx="10905066" cy="378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72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0293F-D18A-A520-C2CA-882A796DC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8"/>
            <a:ext cx="11210926" cy="744836"/>
          </a:xfrm>
        </p:spPr>
        <p:txBody>
          <a:bodyPr vert="horz" lIns="91440" tIns="45721" rIns="91440" bIns="45721" rtlCol="0" anchor="ctr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Populating the Database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FC3AEDAD-AA31-9012-CB34-8230B2D1A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854889"/>
            <a:ext cx="10905066" cy="403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78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0293F-D18A-A520-C2CA-882A796DC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8"/>
            <a:ext cx="11210926" cy="744836"/>
          </a:xfrm>
        </p:spPr>
        <p:txBody>
          <a:bodyPr vert="horz" lIns="91440" tIns="45721" rIns="91440" bIns="45721" rtlCol="0" anchor="ctr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Populating the Database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3155F357-B356-210E-3CA5-301200FAB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786735"/>
            <a:ext cx="10905066" cy="417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1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0293F-D18A-A520-C2CA-882A796DC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8"/>
            <a:ext cx="11210926" cy="744836"/>
          </a:xfrm>
        </p:spPr>
        <p:txBody>
          <a:bodyPr vert="horz" lIns="91440" tIns="45721" rIns="91440" bIns="45721" rtlCol="0" anchor="ctr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Populating the Database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E4BC17C1-4504-C7CC-5653-CB1C1C6B0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454668"/>
            <a:ext cx="10905066" cy="283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71F97-3BE8-D4EF-E685-DC0B26711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Short Description and Scope of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BE0B2-95E7-B43C-8F9D-35453FF9F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Aliases – In this table, the alternate movie titles, dubbed languages and region they are released for are stored.</a:t>
            </a:r>
          </a:p>
          <a:p>
            <a:pPr marL="0" indent="0">
              <a:buNone/>
            </a:pPr>
            <a:r>
              <a:rPr lang="en-US" dirty="0"/>
              <a:t>Alias Types – Stores the details of movie whether original or remake.</a:t>
            </a:r>
          </a:p>
          <a:p>
            <a:pPr marL="0" indent="0">
              <a:buNone/>
            </a:pPr>
            <a:r>
              <a:rPr lang="en-US" dirty="0"/>
              <a:t>Alias Attributes – Consists of the different types of titles for a movie.</a:t>
            </a:r>
          </a:p>
          <a:p>
            <a:pPr marL="0" indent="0">
              <a:buNone/>
            </a:pPr>
            <a:r>
              <a:rPr lang="en-US" dirty="0"/>
              <a:t>Directors – This table consists of the ‘</a:t>
            </a:r>
            <a:r>
              <a:rPr lang="en-US" dirty="0" err="1"/>
              <a:t>name_id</a:t>
            </a:r>
            <a:r>
              <a:rPr lang="en-US" dirty="0"/>
              <a:t>’ of the directors and ‘</a:t>
            </a:r>
            <a:r>
              <a:rPr lang="en-US" dirty="0" err="1"/>
              <a:t>title_id</a:t>
            </a:r>
            <a:r>
              <a:rPr lang="en-US" dirty="0"/>
              <a:t>’ of all the movies they directed.</a:t>
            </a:r>
          </a:p>
          <a:p>
            <a:pPr marL="0" indent="0">
              <a:buNone/>
            </a:pPr>
            <a:r>
              <a:rPr lang="en-US" dirty="0"/>
              <a:t>Writers - This table consists of the ‘</a:t>
            </a:r>
            <a:r>
              <a:rPr lang="en-US" dirty="0" err="1"/>
              <a:t>name_id</a:t>
            </a:r>
            <a:r>
              <a:rPr lang="en-US" dirty="0"/>
              <a:t>’ of the producers and ‘</a:t>
            </a:r>
            <a:r>
              <a:rPr lang="en-US" dirty="0" err="1"/>
              <a:t>title_id</a:t>
            </a:r>
            <a:r>
              <a:rPr lang="en-US" dirty="0"/>
              <a:t>’ of all the movies they produced.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4159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50B4B-4E07-055D-D057-EFA8ACFCE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74838" y="514314"/>
            <a:ext cx="4760647" cy="60011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Join Query - 1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9F40FDD-B367-1514-5D66-806CCDB877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1425" y="314326"/>
            <a:ext cx="8229600" cy="1600201"/>
          </a:xfrm>
        </p:spPr>
      </p:pic>
      <p:pic>
        <p:nvPicPr>
          <p:cNvPr id="7" name="Picture 6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2E2A7FF9-C254-150D-ABB1-302FCAB5D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52" y="1965218"/>
            <a:ext cx="7772400" cy="468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024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50B4B-4E07-055D-D057-EFA8ACFCE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74838" y="514314"/>
            <a:ext cx="4760647" cy="600112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Join Query - 2</a:t>
            </a:r>
            <a:endParaRPr lang="en-US" dirty="0"/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702330B4-0819-B2DB-94F7-4A0946879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0853" y="117476"/>
            <a:ext cx="5682586" cy="1906338"/>
          </a:xfrm>
        </p:spPr>
      </p:pic>
      <p:pic>
        <p:nvPicPr>
          <p:cNvPr id="10" name="Picture 9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281CDED9-476D-0149-08B5-4F9900DF2B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669"/>
          <a:stretch/>
        </p:blipFill>
        <p:spPr>
          <a:xfrm>
            <a:off x="23589" y="2004021"/>
            <a:ext cx="5777264" cy="473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66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50B4B-4E07-055D-D057-EFA8ACFCE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74838" y="514314"/>
            <a:ext cx="4760647" cy="60011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Join Query - 3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7983D938-FF57-0068-8724-A5653BF7F8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9317" y="514314"/>
            <a:ext cx="6248400" cy="2133600"/>
          </a:xfr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616466E-F2DA-DC5B-85B1-94F826E25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97" y="3429000"/>
            <a:ext cx="7772400" cy="254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844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50B4B-4E07-055D-D057-EFA8ACFCE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1721" y="514314"/>
            <a:ext cx="4760647" cy="60011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Join Query - 4</a:t>
            </a:r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7ABBFD4-8470-37F5-8C22-E99726FBB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10" y="2201411"/>
            <a:ext cx="7772400" cy="4648384"/>
          </a:xfrm>
          <a:prstGeom prst="rect">
            <a:avLst/>
          </a:prstGeom>
        </p:spPr>
      </p:pic>
      <p:pic>
        <p:nvPicPr>
          <p:cNvPr id="18" name="Content Placeholder 17" descr="Text&#10;&#10;Description automatically generated">
            <a:extLst>
              <a:ext uri="{FF2B5EF4-FFF2-40B4-BE49-F238E27FC236}">
                <a16:creationId xmlns:a16="http://schemas.microsoft.com/office/drawing/2014/main" id="{2E8FFE39-D692-0D92-E036-8A429F98C8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60040" y="250826"/>
            <a:ext cx="9017000" cy="1727200"/>
          </a:xfrm>
        </p:spPr>
      </p:pic>
    </p:spTree>
    <p:extLst>
      <p:ext uri="{BB962C8B-B14F-4D97-AF65-F5344CB8AC3E}">
        <p14:creationId xmlns:p14="http://schemas.microsoft.com/office/powerpoint/2010/main" val="39455407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50B4B-4E07-055D-D057-EFA8ACFCE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4822" y="554850"/>
            <a:ext cx="4760647" cy="60011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Aggregate Query - 1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06A8D99-ADEC-06DC-3E58-33F42094F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825" y="183412"/>
            <a:ext cx="7366000" cy="1943100"/>
          </a:xfrm>
          <a:prstGeom prst="rect">
            <a:avLst/>
          </a:prstGeom>
        </p:spPr>
      </p:pic>
      <p:pic>
        <p:nvPicPr>
          <p:cNvPr id="10" name="Picture 9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C696FBF6-C0DE-379D-158A-AACEAAF44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59" y="2141349"/>
            <a:ext cx="7772400" cy="463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190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50B4B-4E07-055D-D057-EFA8ACFCE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4822" y="554850"/>
            <a:ext cx="4760647" cy="60011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Aggregate Query - 2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468B8A6-A562-0853-B3BF-3F6024CF7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841" y="80925"/>
            <a:ext cx="5943600" cy="2413000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E098E92-3C01-4E17-FAE5-973D07E5E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3" y="2631458"/>
            <a:ext cx="7772400" cy="396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112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50B4B-4E07-055D-D057-EFA8ACFCE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4822" y="554850"/>
            <a:ext cx="4760647" cy="60011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Aggregate Query - 3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1C30AD4-3176-9ED1-3FD2-FB979D75D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37" y="1809712"/>
            <a:ext cx="7440682" cy="356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887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50B4B-4E07-055D-D057-EFA8ACFCE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416" y="340538"/>
            <a:ext cx="7161136" cy="90271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Aggregate Query Answer  - 3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88855DC-965C-F9D9-1178-D48643BDA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3" y="1947766"/>
            <a:ext cx="11988543" cy="292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238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50B4B-4E07-055D-D057-EFA8ACFCE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4822" y="554850"/>
            <a:ext cx="4760647" cy="60011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Aggregate Query - 4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8D8DC97-4F94-D9A4-D83C-80497DFD5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113" y="1924050"/>
            <a:ext cx="962857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253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50B4B-4E07-055D-D057-EFA8ACFCE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4822" y="554850"/>
            <a:ext cx="6160822" cy="77661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Aggregate Query Answer - 4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638D2B7-3C85-3E9D-BB98-D51780E1A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641" y="1829728"/>
            <a:ext cx="9609077" cy="395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59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71F97-3BE8-D4EF-E685-DC0B26711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Short Description and Scope of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BE0B2-95E7-B43C-8F9D-35453FF9F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Episode Belongs To – This table consists of the details of an episode of a TV Series and the Season that it belongs to.</a:t>
            </a:r>
          </a:p>
          <a:p>
            <a:pPr marL="0" indent="0">
              <a:buNone/>
            </a:pPr>
            <a:r>
              <a:rPr lang="en-US" dirty="0"/>
              <a:t>Had Role – This table stores the role that each cast member had in a particular title.</a:t>
            </a:r>
          </a:p>
          <a:p>
            <a:pPr marL="0" indent="0">
              <a:buNone/>
            </a:pPr>
            <a:r>
              <a:rPr lang="en-US" dirty="0"/>
              <a:t>Known For – This table consists of the roles in a title that a particular actor from names is most known for.</a:t>
            </a:r>
          </a:p>
          <a:p>
            <a:pPr marL="0" indent="0">
              <a:buNone/>
            </a:pPr>
            <a:r>
              <a:rPr lang="en-US" dirty="0"/>
              <a:t>Principals – Consists of all the different types of jobs in a particular title and the names that worked in these roles.</a:t>
            </a:r>
          </a:p>
          <a:p>
            <a:pPr marL="0" indent="0">
              <a:buNone/>
            </a:pPr>
            <a:r>
              <a:rPr lang="en-US" dirty="0"/>
              <a:t>Title Ratings – Consists of an average ratings of a particular title.</a:t>
            </a:r>
          </a:p>
          <a:p>
            <a:pPr marL="0" indent="0">
              <a:buNone/>
            </a:pPr>
            <a:r>
              <a:rPr lang="en-US" dirty="0"/>
              <a:t>Title Genre – This table details the genre of each title.</a:t>
            </a:r>
          </a:p>
        </p:txBody>
      </p:sp>
    </p:spTree>
    <p:extLst>
      <p:ext uri="{BB962C8B-B14F-4D97-AF65-F5344CB8AC3E}">
        <p14:creationId xmlns:p14="http://schemas.microsoft.com/office/powerpoint/2010/main" val="32539101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50B4B-4E07-055D-D057-EFA8ACFCE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4822" y="554850"/>
            <a:ext cx="4760647" cy="60011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Set Query - 1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19CAD9-AAB4-2144-28AE-EFB9C8D3E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63" y="2474610"/>
            <a:ext cx="12059737" cy="105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030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50B4B-4E07-055D-D057-EFA8ACFCE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4822" y="554850"/>
            <a:ext cx="4760647" cy="60011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Set Query Answer- 1</a:t>
            </a:r>
          </a:p>
        </p:txBody>
      </p:sp>
      <p:pic>
        <p:nvPicPr>
          <p:cNvPr id="5" name="Picture 4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D1CB9E57-F7EA-03CC-0F8A-FA1CA8FE0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501" y="1470947"/>
            <a:ext cx="7772400" cy="461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6149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50B4B-4E07-055D-D057-EFA8ACFCE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4189" y="554850"/>
            <a:ext cx="4760647" cy="60011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Set Query - 2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FE0220B-22DE-775D-3B9A-187EF0ED9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120900"/>
            <a:ext cx="7772400" cy="234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154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50B4B-4E07-055D-D057-EFA8ACFCE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4822" y="554850"/>
            <a:ext cx="4760647" cy="60011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Set Query Answer- 2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60615A1-0ED1-0BF0-752A-9A62CB2B1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8" y="2221528"/>
            <a:ext cx="9918683" cy="272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897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50B4B-4E07-055D-D057-EFA8ACFCE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4189" y="554850"/>
            <a:ext cx="4760647" cy="60011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Set Query - 3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F34C620-8753-C0F7-88BE-4C3FCFD5A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93" y="2009845"/>
            <a:ext cx="11958613" cy="283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0082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50B4B-4E07-055D-D057-EFA8ACFCE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4822" y="554850"/>
            <a:ext cx="4760647" cy="60011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Set Query Answer- 3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FF22BB7-9832-0918-BF6F-BB7B8CF53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052" y="1859087"/>
            <a:ext cx="10011896" cy="313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676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50B4B-4E07-055D-D057-EFA8ACFCE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4189" y="554850"/>
            <a:ext cx="4760647" cy="60011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Set Query - 4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FDEA156-39C7-6AFA-CA12-04F685D0D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00" y="2700602"/>
            <a:ext cx="11518399" cy="145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2477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50B4B-4E07-055D-D057-EFA8ACFCE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4822" y="554850"/>
            <a:ext cx="4760647" cy="60011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Set Query Answer- 4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E32E64-205F-AEF2-37A5-CF613DAFD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9" y="1349763"/>
            <a:ext cx="8985691" cy="480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0960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3079E-1640-7E7E-62C5-D80645FB6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Function – To classify recency of a Title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6F5407D-6BC6-F316-02BA-379EAD727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9272" y="1675227"/>
            <a:ext cx="821345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525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3079E-1640-7E7E-62C5-D80645FB6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Function Output – To classify recency of a Title</a:t>
            </a:r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7A87A21B-619A-9864-1B59-C585444DB9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7348" y="1675227"/>
            <a:ext cx="493730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18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3D09-3E54-12BA-7F53-498779AA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ER Diagram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225C118-DEFF-71A4-04F2-FA1FF43C95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0506" y="1570444"/>
            <a:ext cx="10130990" cy="4585808"/>
          </a:xfrm>
        </p:spPr>
      </p:pic>
    </p:spTree>
    <p:extLst>
      <p:ext uri="{BB962C8B-B14F-4D97-AF65-F5344CB8AC3E}">
        <p14:creationId xmlns:p14="http://schemas.microsoft.com/office/powerpoint/2010/main" val="17730402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3079E-1640-7E7E-62C5-D80645FB6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 defTabSz="914400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Procedure – To Return The Number of Movies Directed By a Director</a:t>
            </a:r>
          </a:p>
        </p:txBody>
      </p:sp>
      <p:pic>
        <p:nvPicPr>
          <p:cNvPr id="6" name="Content Placeholder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683F322-7F6D-EF4E-64EF-E138ECDB7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700032"/>
            <a:ext cx="10905066" cy="234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6133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3079E-1640-7E7E-62C5-D80645FB6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200" dirty="0">
                <a:solidFill>
                  <a:schemeClr val="bg1"/>
                </a:solidFill>
              </a:rPr>
              <a:t>Procedure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Output – To classify recency of a Title</a:t>
            </a:r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30336D3-1110-D4D4-6876-449886718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6054" y="1675227"/>
            <a:ext cx="929989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080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3079E-1640-7E7E-62C5-D80645FB6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 defTabSz="914400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Trigger – To prevent a name from being added IF birth year after 2022</a:t>
            </a:r>
          </a:p>
        </p:txBody>
      </p:sp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F7A1722-F3B2-E3A2-2692-7DB3212C6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7350" y="2388394"/>
            <a:ext cx="8877300" cy="3225800"/>
          </a:xfrm>
        </p:spPr>
      </p:pic>
    </p:spTree>
    <p:extLst>
      <p:ext uri="{BB962C8B-B14F-4D97-AF65-F5344CB8AC3E}">
        <p14:creationId xmlns:p14="http://schemas.microsoft.com/office/powerpoint/2010/main" val="9505989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3079E-1640-7E7E-62C5-D80645FB6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 defTabSz="914400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Trigger Output – To prevent a name from being added IF birth year after 2022</a:t>
            </a:r>
          </a:p>
        </p:txBody>
      </p:sp>
      <p:pic>
        <p:nvPicPr>
          <p:cNvPr id="6" name="Content Placeholder 5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26B2486E-E93C-CE7B-935A-70268E7A16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85735"/>
            <a:ext cx="10515600" cy="1831118"/>
          </a:xfrm>
        </p:spPr>
      </p:pic>
    </p:spTree>
    <p:extLst>
      <p:ext uri="{BB962C8B-B14F-4D97-AF65-F5344CB8AC3E}">
        <p14:creationId xmlns:p14="http://schemas.microsoft.com/office/powerpoint/2010/main" val="12644190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3079E-1640-7E7E-62C5-D80645FB6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Cursor – To </a:t>
            </a:r>
            <a:r>
              <a:rPr lang="en-US" sz="3200" dirty="0">
                <a:solidFill>
                  <a:schemeClr val="bg1"/>
                </a:solidFill>
              </a:rPr>
              <a:t>Concatenate 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Start Year and Death Year for Titles</a:t>
            </a:r>
          </a:p>
        </p:txBody>
      </p:sp>
      <p:pic>
        <p:nvPicPr>
          <p:cNvPr id="7" name="Content Placeholder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867B582-DB4B-D7C4-3BC6-E011EB9399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979" y="1825625"/>
            <a:ext cx="7780042" cy="4351338"/>
          </a:xfrm>
        </p:spPr>
      </p:pic>
    </p:spTree>
    <p:extLst>
      <p:ext uri="{BB962C8B-B14F-4D97-AF65-F5344CB8AC3E}">
        <p14:creationId xmlns:p14="http://schemas.microsoft.com/office/powerpoint/2010/main" val="5326194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3079E-1640-7E7E-62C5-D80645FB6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Cursor  Output – To Concatenate the Start Year and Death Year for Titles</a:t>
            </a:r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3F99745-2A8C-3704-B16A-AB80352D76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2123" y="1675227"/>
            <a:ext cx="896775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984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3079E-1640-7E7E-62C5-D80645FB6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Front-End Home Screen</a:t>
            </a:r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9F216C0-1154-F6F4-E76A-7C615A535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38335798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3079E-1640-7E7E-62C5-D80645FB6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Query Executor</a:t>
            </a:r>
          </a:p>
        </p:txBody>
      </p:sp>
      <p:pic>
        <p:nvPicPr>
          <p:cNvPr id="6" name="Content Placeholder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132B6578-0461-727B-7346-231706545D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12464425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3079E-1640-7E7E-62C5-D80645FB6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Name Table: Add Name</a:t>
            </a:r>
            <a:endParaRPr lang="en-US" sz="3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B313BFD-16DB-A4E7-7325-212F0707C5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4687" y="1727319"/>
            <a:ext cx="6962140" cy="435133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5DA360-A667-87E3-DA88-1B77C5082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375" y="4956175"/>
            <a:ext cx="65786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929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3079E-1640-7E7E-62C5-D80645FB6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Name Table: </a:t>
            </a:r>
            <a:r>
              <a:rPr lang="en-US" sz="3000" dirty="0">
                <a:solidFill>
                  <a:schemeClr val="bg1"/>
                </a:solidFill>
              </a:rPr>
              <a:t>Edit Name</a:t>
            </a:r>
            <a:endParaRPr lang="en-US" sz="3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8DFC5E6-BF50-3008-27A3-30B1872EB7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624371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0C664-EA6D-AD45-873F-C2864F1A5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Relational Schema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061DF03-9CA7-27CB-FDCE-0D6291D07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199" y="1460501"/>
            <a:ext cx="6376927" cy="5397500"/>
          </a:xfrm>
        </p:spPr>
      </p:pic>
    </p:spTree>
    <p:extLst>
      <p:ext uri="{BB962C8B-B14F-4D97-AF65-F5344CB8AC3E}">
        <p14:creationId xmlns:p14="http://schemas.microsoft.com/office/powerpoint/2010/main" val="34787609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3079E-1640-7E7E-62C5-D80645FB6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Name Table Output: Edit Name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35A8E08-EF6E-BF01-37E8-A89D931AB6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700" y="3645694"/>
            <a:ext cx="6578600" cy="711200"/>
          </a:xfrm>
        </p:spPr>
      </p:pic>
    </p:spTree>
    <p:extLst>
      <p:ext uri="{BB962C8B-B14F-4D97-AF65-F5344CB8AC3E}">
        <p14:creationId xmlns:p14="http://schemas.microsoft.com/office/powerpoint/2010/main" val="247650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3079E-1640-7E7E-62C5-D80645FB6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Name Table: Delete Name</a:t>
            </a:r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8D8E55C-A384-13FD-4A05-05D282198E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30758746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3079E-1640-7E7E-62C5-D80645FB6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Name Table: Delete Name</a:t>
            </a:r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8D8E55C-A384-13FD-4A05-05D282198E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571982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3079E-1640-7E7E-62C5-D80645FB6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Name Table Output: Delete Name</a:t>
            </a:r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E5E7B4F-2E02-3958-5F06-650A6869B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1900" y="3131344"/>
            <a:ext cx="7188200" cy="1739900"/>
          </a:xfrm>
        </p:spPr>
      </p:pic>
    </p:spTree>
    <p:extLst>
      <p:ext uri="{BB962C8B-B14F-4D97-AF65-F5344CB8AC3E}">
        <p14:creationId xmlns:p14="http://schemas.microsoft.com/office/powerpoint/2010/main" val="4558059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3079E-1640-7E7E-62C5-D80645FB6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000" dirty="0">
                <a:solidFill>
                  <a:schemeClr val="bg1"/>
                </a:solidFill>
              </a:rPr>
              <a:t>Titles</a:t>
            </a:r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Table: Add Title</a:t>
            </a:r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B3D9DD5-CA5E-DC02-CBBD-27424FB43A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9224380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3079E-1640-7E7E-62C5-D80645FB6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000" dirty="0">
                <a:solidFill>
                  <a:schemeClr val="bg1"/>
                </a:solidFill>
              </a:rPr>
              <a:t>Titles</a:t>
            </a:r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Table: Add Title</a:t>
            </a:r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B3D9DD5-CA5E-DC02-CBBD-27424FB43A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29085310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3079E-1640-7E7E-62C5-D80645FB6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000" dirty="0">
                <a:solidFill>
                  <a:schemeClr val="bg1"/>
                </a:solidFill>
              </a:rPr>
              <a:t>Titles</a:t>
            </a:r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Table: Edit Title</a:t>
            </a:r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84EEB2A-70D8-F66F-34C5-13CB99975B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28455185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3079E-1640-7E7E-62C5-D80645FB6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000" dirty="0">
                <a:solidFill>
                  <a:schemeClr val="bg1"/>
                </a:solidFill>
              </a:rPr>
              <a:t>Titles</a:t>
            </a:r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Table Output: Edit Title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A63F47D-65AB-926F-8718-F241C70342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94684"/>
            <a:ext cx="10515600" cy="613220"/>
          </a:xfrm>
        </p:spPr>
      </p:pic>
    </p:spTree>
    <p:extLst>
      <p:ext uri="{BB962C8B-B14F-4D97-AF65-F5344CB8AC3E}">
        <p14:creationId xmlns:p14="http://schemas.microsoft.com/office/powerpoint/2010/main" val="34862551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3079E-1640-7E7E-62C5-D80645FB6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000" dirty="0">
                <a:solidFill>
                  <a:schemeClr val="bg1"/>
                </a:solidFill>
              </a:rPr>
              <a:t>Titles</a:t>
            </a:r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Table: </a:t>
            </a:r>
            <a:r>
              <a:rPr lang="en-US" sz="3000" dirty="0">
                <a:solidFill>
                  <a:schemeClr val="bg1"/>
                </a:solidFill>
              </a:rPr>
              <a:t>Remove</a:t>
            </a:r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Title</a:t>
            </a:r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C734CD4-9F98-B0AE-98B7-E34703684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36465882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3079E-1640-7E7E-62C5-D80645FB6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000" dirty="0">
                <a:solidFill>
                  <a:schemeClr val="bg1"/>
                </a:solidFill>
              </a:rPr>
              <a:t>Titles</a:t>
            </a:r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Table: </a:t>
            </a:r>
            <a:r>
              <a:rPr lang="en-US" sz="3000" dirty="0">
                <a:solidFill>
                  <a:schemeClr val="bg1"/>
                </a:solidFill>
              </a:rPr>
              <a:t>Remove</a:t>
            </a:r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Title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16A859E-1EB6-4B64-DE74-1E484128C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390711"/>
            <a:ext cx="10515600" cy="1221166"/>
          </a:xfrm>
        </p:spPr>
      </p:pic>
    </p:spTree>
    <p:extLst>
      <p:ext uri="{BB962C8B-B14F-4D97-AF65-F5344CB8AC3E}">
        <p14:creationId xmlns:p14="http://schemas.microsoft.com/office/powerpoint/2010/main" val="3385732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AFBCFB-ACF4-B656-DC4B-BD304A0E3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8"/>
            <a:ext cx="11210926" cy="744836"/>
          </a:xfrm>
        </p:spPr>
        <p:txBody>
          <a:bodyPr vert="horz" lIns="91440" tIns="45721" rIns="91440" bIns="45721" rtlCol="0" anchor="ctr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DDL statements – Building the Database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401D6A6-1A2B-9C14-8985-C3C4A5EE4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8698" y="1675230"/>
            <a:ext cx="9874607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51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AFBCFB-ACF4-B656-DC4B-BD304A0E3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8"/>
            <a:ext cx="11210926" cy="744836"/>
          </a:xfrm>
        </p:spPr>
        <p:txBody>
          <a:bodyPr vert="horz" lIns="91440" tIns="45721" rIns="91440" bIns="45721" rtlCol="0" anchor="ctr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DDL statements – Building the Database</a:t>
            </a:r>
          </a:p>
        </p:txBody>
      </p:sp>
      <p:pic>
        <p:nvPicPr>
          <p:cNvPr id="7" name="Content Placeholder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1DA8AF1-9190-7725-0278-C32C482C8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522826"/>
            <a:ext cx="10905066" cy="269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134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AFBCFB-ACF4-B656-DC4B-BD304A0E3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8"/>
            <a:ext cx="11210926" cy="744836"/>
          </a:xfrm>
        </p:spPr>
        <p:txBody>
          <a:bodyPr vert="horz" lIns="91440" tIns="45721" rIns="91440" bIns="45721" rtlCol="0" anchor="ctr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DDL statements – Building the Database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AED4CF19-CDCF-AB7B-6387-C85052DC5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977573"/>
            <a:ext cx="10905066" cy="378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080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576</TotalTime>
  <Words>733</Words>
  <Application>Microsoft Macintosh PowerPoint</Application>
  <PresentationFormat>Widescreen</PresentationFormat>
  <Paragraphs>91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3" baseType="lpstr">
      <vt:lpstr>Arial</vt:lpstr>
      <vt:lpstr>Calibri</vt:lpstr>
      <vt:lpstr>Calibri Light</vt:lpstr>
      <vt:lpstr>Office Theme</vt:lpstr>
      <vt:lpstr>DBMS Project Report</vt:lpstr>
      <vt:lpstr>Short Description and Scope of Project</vt:lpstr>
      <vt:lpstr>Short Description and Scope of Project</vt:lpstr>
      <vt:lpstr>Short Description and Scope of Project</vt:lpstr>
      <vt:lpstr>ER Diagram</vt:lpstr>
      <vt:lpstr>Relational Schema</vt:lpstr>
      <vt:lpstr>DDL statements – Building the Database</vt:lpstr>
      <vt:lpstr>DDL statements – Building the Database</vt:lpstr>
      <vt:lpstr>DDL statements – Building the Database</vt:lpstr>
      <vt:lpstr>DDL statements – Building the Database</vt:lpstr>
      <vt:lpstr>DDL statements – Building the Database</vt:lpstr>
      <vt:lpstr>DDL statements – Building the Database</vt:lpstr>
      <vt:lpstr>DDL statements – Building the Database</vt:lpstr>
      <vt:lpstr>DDL statements – Building the Database</vt:lpstr>
      <vt:lpstr>DDL statements – Building the Database</vt:lpstr>
      <vt:lpstr>DDL statements – Building the Database</vt:lpstr>
      <vt:lpstr>DDL statements – Building the Database</vt:lpstr>
      <vt:lpstr>DDL statements – Building the Database</vt:lpstr>
      <vt:lpstr>DDL statements – Building the Database</vt:lpstr>
      <vt:lpstr>DDL Statements – Building The Database</vt:lpstr>
      <vt:lpstr>DDL Statements – Building The Database</vt:lpstr>
      <vt:lpstr>DDL Statements – Building The Database</vt:lpstr>
      <vt:lpstr>DDL Statements – Building The Database</vt:lpstr>
      <vt:lpstr>DDL Statements – Building The Database</vt:lpstr>
      <vt:lpstr>Populating the Database</vt:lpstr>
      <vt:lpstr>Populating the Database</vt:lpstr>
      <vt:lpstr>Populating the Database</vt:lpstr>
      <vt:lpstr>Populating the Database</vt:lpstr>
      <vt:lpstr>Populating the Database</vt:lpstr>
      <vt:lpstr>Join Query - 1</vt:lpstr>
      <vt:lpstr>Join Query - 2</vt:lpstr>
      <vt:lpstr>Join Query - 3</vt:lpstr>
      <vt:lpstr>Join Query - 4</vt:lpstr>
      <vt:lpstr>Aggregate Query - 1</vt:lpstr>
      <vt:lpstr>Aggregate Query - 2</vt:lpstr>
      <vt:lpstr>Aggregate Query - 3</vt:lpstr>
      <vt:lpstr>Aggregate Query Answer  - 3</vt:lpstr>
      <vt:lpstr>Aggregate Query - 4</vt:lpstr>
      <vt:lpstr>Aggregate Query Answer - 4</vt:lpstr>
      <vt:lpstr>Set Query - 1</vt:lpstr>
      <vt:lpstr>Set Query Answer- 1</vt:lpstr>
      <vt:lpstr>Set Query - 2</vt:lpstr>
      <vt:lpstr>Set Query Answer- 2</vt:lpstr>
      <vt:lpstr>Set Query - 3</vt:lpstr>
      <vt:lpstr>Set Query Answer- 3</vt:lpstr>
      <vt:lpstr>Set Query - 4</vt:lpstr>
      <vt:lpstr>Set Query Answer- 4</vt:lpstr>
      <vt:lpstr>Function – To classify recency of a Title</vt:lpstr>
      <vt:lpstr>Function Output – To classify recency of a Title</vt:lpstr>
      <vt:lpstr>Procedure – To Return The Number of Movies Directed By a Director</vt:lpstr>
      <vt:lpstr>Procedure Output – To classify recency of a Title</vt:lpstr>
      <vt:lpstr>Trigger – To prevent a name from being added IF birth year after 2022</vt:lpstr>
      <vt:lpstr>Trigger Output – To prevent a name from being added IF birth year after 2022</vt:lpstr>
      <vt:lpstr>Cursor – To Concatenate the Start Year and Death Year for Titles</vt:lpstr>
      <vt:lpstr>Cursor  Output – To Concatenate the Start Year and Death Year for Titles</vt:lpstr>
      <vt:lpstr>Front-End Home Screen</vt:lpstr>
      <vt:lpstr>Query Executor</vt:lpstr>
      <vt:lpstr>Name Table: Add Name</vt:lpstr>
      <vt:lpstr>Name Table: Edit Name</vt:lpstr>
      <vt:lpstr>Name Table Output: Edit Name</vt:lpstr>
      <vt:lpstr>Name Table: Delete Name</vt:lpstr>
      <vt:lpstr>Name Table: Delete Name</vt:lpstr>
      <vt:lpstr>Name Table Output: Delete Name</vt:lpstr>
      <vt:lpstr>Titles Table: Add Title</vt:lpstr>
      <vt:lpstr>Titles Table: Add Title</vt:lpstr>
      <vt:lpstr>Titles Table: Edit Title</vt:lpstr>
      <vt:lpstr>Titles Table Output: Edit Title</vt:lpstr>
      <vt:lpstr>Titles Table: Remove Title</vt:lpstr>
      <vt:lpstr>Titles Table: Remove Title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 Diagram</dc:title>
  <dc:creator>Rohan Chandrashekar</dc:creator>
  <cp:lastModifiedBy>Rohan Chandrashekar</cp:lastModifiedBy>
  <cp:revision>13</cp:revision>
  <dcterms:created xsi:type="dcterms:W3CDTF">2022-11-29T03:22:22Z</dcterms:created>
  <dcterms:modified xsi:type="dcterms:W3CDTF">2022-12-05T05:40:31Z</dcterms:modified>
</cp:coreProperties>
</file>